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5929" r:id="rId1"/>
  </p:sldMasterIdLst>
  <p:notesMasterIdLst>
    <p:notesMasterId r:id="rId6"/>
  </p:notesMasterIdLst>
  <p:handoutMasterIdLst>
    <p:handoutMasterId r:id="rId7"/>
  </p:handoutMasterIdLst>
  <p:sldIdLst>
    <p:sldId id="1814" r:id="rId2"/>
    <p:sldId id="1813" r:id="rId3"/>
    <p:sldId id="1815" r:id="rId4"/>
    <p:sldId id="1817" r:id="rId5"/>
  </p:sldIdLst>
  <p:sldSz cx="9906000" cy="6858000" type="A4"/>
  <p:notesSz cx="6797675" cy="9926638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600" b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sz="1600" b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sz="1600" b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sz="1600" b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1" userDrawn="1">
          <p15:clr>
            <a:srgbClr val="A4A3A4"/>
          </p15:clr>
        </p15:guide>
        <p15:guide id="2" orient="horz" pos="2443" userDrawn="1">
          <p15:clr>
            <a:srgbClr val="A4A3A4"/>
          </p15:clr>
        </p15:guide>
        <p15:guide id="3" orient="horz" pos="3209" userDrawn="1">
          <p15:clr>
            <a:srgbClr val="A4A3A4"/>
          </p15:clr>
        </p15:guide>
        <p15:guide id="4" orient="horz" pos="1253">
          <p15:clr>
            <a:srgbClr val="A4A3A4"/>
          </p15:clr>
        </p15:guide>
        <p15:guide id="5" pos="370" userDrawn="1">
          <p15:clr>
            <a:srgbClr val="A4A3A4"/>
          </p15:clr>
        </p15:guide>
        <p15:guide id="6" pos="200" userDrawn="1">
          <p15:clr>
            <a:srgbClr val="A4A3A4"/>
          </p15:clr>
        </p15:guide>
        <p15:guide id="7" pos="6068" userDrawn="1">
          <p15:clr>
            <a:srgbClr val="A4A3A4"/>
          </p15:clr>
        </p15:guide>
        <p15:guide id="8" orient="horz" pos="601">
          <p15:clr>
            <a:srgbClr val="A4A3A4"/>
          </p15:clr>
        </p15:guide>
        <p15:guide id="10" pos="5983">
          <p15:clr>
            <a:srgbClr val="A4A3A4"/>
          </p15:clr>
        </p15:guide>
        <p15:guide id="11" pos="3120" userDrawn="1">
          <p15:clr>
            <a:srgbClr val="A4A3A4"/>
          </p15:clr>
        </p15:guide>
        <p15:guide id="12" pos="2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D7FF"/>
    <a:srgbClr val="05229F"/>
    <a:srgbClr val="FFFFFF"/>
    <a:srgbClr val="003F98"/>
    <a:srgbClr val="4858A8"/>
    <a:srgbClr val="97D1E3"/>
    <a:srgbClr val="C5B4AF"/>
    <a:srgbClr val="CCECFF"/>
    <a:srgbClr val="F4ECFF"/>
    <a:srgbClr val="F1D1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FECB4D8-DB02-4DC6-A0A2-4F2EBAE1DC90}" styleName="보통 스타일 1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8" autoAdjust="0"/>
    <p:restoredTop sz="83529" autoAdjust="0"/>
  </p:normalViewPr>
  <p:slideViewPr>
    <p:cSldViewPr>
      <p:cViewPr varScale="1">
        <p:scale>
          <a:sx n="94" d="100"/>
          <a:sy n="94" d="100"/>
        </p:scale>
        <p:origin x="1830" y="78"/>
      </p:cViewPr>
      <p:guideLst>
        <p:guide orient="horz" pos="4031"/>
        <p:guide orient="horz" pos="2443"/>
        <p:guide orient="horz" pos="3209"/>
        <p:guide orient="horz" pos="1253"/>
        <p:guide pos="370"/>
        <p:guide pos="200"/>
        <p:guide pos="6068"/>
        <p:guide orient="horz" pos="601"/>
        <p:guide pos="5983"/>
        <p:guide pos="3120"/>
        <p:guide pos="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2154" y="-114"/>
      </p:cViewPr>
      <p:guideLst>
        <p:guide orient="horz" pos="3124"/>
        <p:guide pos="2142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none" lIns="92368" tIns="46184" rIns="92368" bIns="46184" numCol="1" anchor="ctr" anchorCtr="0" compatLnSpc="1">
            <a:prstTxWarp prst="textNoShape">
              <a:avLst/>
            </a:prstTxWarp>
          </a:bodyPr>
          <a:lstStyle>
            <a:lvl1pPr defTabSz="923925" eaLnBrk="0" latinLnBrk="0" hangingPunct="0">
              <a:lnSpc>
                <a:spcPct val="100000"/>
              </a:lnSpc>
              <a:defRPr sz="1200" b="0">
                <a:latin typeface="Times" pitchFamily="18" charset="0"/>
                <a:ea typeface="맑은 고딕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6400" cy="496332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none" lIns="92368" tIns="46184" rIns="92368" bIns="46184" numCol="1" anchor="ctr" anchorCtr="0" compatLnSpc="1">
            <a:prstTxWarp prst="textNoShape">
              <a:avLst/>
            </a:prstTxWarp>
          </a:bodyPr>
          <a:lstStyle>
            <a:lvl1pPr algn="r" defTabSz="923925" eaLnBrk="0" latinLnBrk="0" hangingPunct="0">
              <a:lnSpc>
                <a:spcPct val="100000"/>
              </a:lnSpc>
              <a:defRPr sz="1200" b="0">
                <a:latin typeface="Times" pitchFamily="18" charset="0"/>
                <a:ea typeface="맑은 고딕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7"/>
            <a:ext cx="2946400" cy="496331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none" lIns="92368" tIns="46184" rIns="92368" bIns="46184" numCol="1" anchor="b" anchorCtr="0" compatLnSpc="1">
            <a:prstTxWarp prst="textNoShape">
              <a:avLst/>
            </a:prstTxWarp>
          </a:bodyPr>
          <a:lstStyle>
            <a:lvl1pPr defTabSz="923925" eaLnBrk="0" latinLnBrk="0" hangingPunct="0">
              <a:lnSpc>
                <a:spcPct val="100000"/>
              </a:lnSpc>
              <a:defRPr sz="1200" b="0">
                <a:latin typeface="Times" pitchFamily="18" charset="0"/>
                <a:ea typeface="맑은 고딕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0307"/>
            <a:ext cx="2946400" cy="496331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none" lIns="92368" tIns="46184" rIns="92368" bIns="46184" numCol="1" anchor="b" anchorCtr="0" compatLnSpc="1">
            <a:prstTxWarp prst="textNoShape">
              <a:avLst/>
            </a:prstTxWarp>
          </a:bodyPr>
          <a:lstStyle>
            <a:lvl1pPr algn="r" defTabSz="923925" eaLnBrk="0" latinLnBrk="0" hangingPunct="0">
              <a:lnSpc>
                <a:spcPct val="100000"/>
              </a:lnSpc>
              <a:defRPr sz="1200" b="0">
                <a:latin typeface="Times" pitchFamily="18" charset="0"/>
                <a:ea typeface="맑은 고딕" pitchFamily="50" charset="-127"/>
              </a:defRPr>
            </a:lvl1pPr>
          </a:lstStyle>
          <a:p>
            <a:pPr>
              <a:defRPr/>
            </a:pPr>
            <a:fld id="{38A8CB81-333D-486A-AE34-9A2420641E15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03961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2913063" cy="458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6" tIns="46342" rIns="92686" bIns="46342" numCol="1" anchor="t" anchorCtr="0" compatLnSpc="1">
            <a:prstTxWarp prst="textNoShape">
              <a:avLst/>
            </a:prstTxWarp>
          </a:bodyPr>
          <a:lstStyle>
            <a:lvl1pPr defTabSz="927100" eaLnBrk="0" latinLnBrk="0" hangingPunct="0">
              <a:lnSpc>
                <a:spcPct val="100000"/>
              </a:lnSpc>
              <a:defRPr sz="1200" b="0">
                <a:latin typeface="Arial" charset="0"/>
                <a:ea typeface="맑은 고딕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3813" y="4"/>
            <a:ext cx="2990850" cy="458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6" tIns="46342" rIns="92686" bIns="46342" numCol="1" anchor="t" anchorCtr="0" compatLnSpc="1">
            <a:prstTxWarp prst="textNoShape">
              <a:avLst/>
            </a:prstTxWarp>
          </a:bodyPr>
          <a:lstStyle>
            <a:lvl1pPr algn="r" defTabSz="927100" eaLnBrk="0" latinLnBrk="0" hangingPunct="0">
              <a:lnSpc>
                <a:spcPct val="100000"/>
              </a:lnSpc>
              <a:defRPr sz="1200" b="0">
                <a:latin typeface="Arial" charset="0"/>
                <a:ea typeface="맑은 고딕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58825" y="766763"/>
            <a:ext cx="5311775" cy="3678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0750" y="4751062"/>
            <a:ext cx="4984750" cy="4447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6" tIns="46342" rIns="92686" bIns="463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30306"/>
            <a:ext cx="2913063" cy="459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6" tIns="46342" rIns="92686" bIns="46342" numCol="1" anchor="b" anchorCtr="0" compatLnSpc="1">
            <a:prstTxWarp prst="textNoShape">
              <a:avLst/>
            </a:prstTxWarp>
          </a:bodyPr>
          <a:lstStyle>
            <a:lvl1pPr defTabSz="927100" eaLnBrk="0" latinLnBrk="0" hangingPunct="0">
              <a:lnSpc>
                <a:spcPct val="100000"/>
              </a:lnSpc>
              <a:defRPr sz="1200" b="0">
                <a:latin typeface="Arial" charset="0"/>
                <a:ea typeface="맑은 고딕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5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3813" y="9430306"/>
            <a:ext cx="2990850" cy="459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6" tIns="46342" rIns="92686" bIns="46342" numCol="1" anchor="b" anchorCtr="0" compatLnSpc="1">
            <a:prstTxWarp prst="textNoShape">
              <a:avLst/>
            </a:prstTxWarp>
          </a:bodyPr>
          <a:lstStyle>
            <a:lvl1pPr algn="r" defTabSz="927100" eaLnBrk="0" latinLnBrk="0" hangingPunct="0">
              <a:lnSpc>
                <a:spcPct val="100000"/>
              </a:lnSpc>
              <a:defRPr sz="1200" b="0">
                <a:latin typeface="Arial" charset="0"/>
                <a:ea typeface="맑은 고딕" pitchFamily="50" charset="-127"/>
              </a:defRPr>
            </a:lvl1pPr>
          </a:lstStyle>
          <a:p>
            <a:pPr>
              <a:defRPr/>
            </a:pPr>
            <a:fld id="{715158D8-AF4E-40EC-9C7D-EAB343CEFE52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570513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" y="2445"/>
            <a:ext cx="989849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" y="640800"/>
            <a:ext cx="447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제목 7"/>
          <p:cNvSpPr txBox="1">
            <a:spLocks/>
          </p:cNvSpPr>
          <p:nvPr userDrawn="1"/>
        </p:nvSpPr>
        <p:spPr>
          <a:xfrm>
            <a:off x="-1715" y="268880"/>
            <a:ext cx="84201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ko-KR"/>
            </a:defPPr>
            <a:lvl1pPr eaLnBrk="0" hangingPunct="0">
              <a:defRPr sz="2200">
                <a:latin typeface="+mn-ea"/>
                <a:ea typeface="+mn-ea"/>
                <a:cs typeface="+mj-cs"/>
              </a:defRPr>
            </a:lvl1pPr>
            <a:lvl2pPr eaLnBrk="0" hangingPunct="0">
              <a:defRPr sz="2200">
                <a:latin typeface="HY견고딕" pitchFamily="18" charset="-127"/>
                <a:ea typeface="HY견고딕" pitchFamily="18" charset="-127"/>
              </a:defRPr>
            </a:lvl2pPr>
            <a:lvl3pPr eaLnBrk="0" hangingPunct="0">
              <a:defRPr sz="2200">
                <a:latin typeface="HY견고딕" pitchFamily="18" charset="-127"/>
                <a:ea typeface="HY견고딕" pitchFamily="18" charset="-127"/>
              </a:defRPr>
            </a:lvl3pPr>
            <a:lvl4pPr eaLnBrk="0" hangingPunct="0">
              <a:defRPr sz="2200">
                <a:latin typeface="HY견고딕" pitchFamily="18" charset="-127"/>
                <a:ea typeface="HY견고딕" pitchFamily="18" charset="-127"/>
              </a:defRPr>
            </a:lvl4pPr>
            <a:lvl5pPr eaLnBrk="0" hangingPunct="0">
              <a:defRPr sz="2200">
                <a:latin typeface="HY견고딕" pitchFamily="18" charset="-127"/>
                <a:ea typeface="HY견고딕" pitchFamily="18" charset="-127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9pPr>
          </a:lstStyle>
          <a:p>
            <a:endParaRPr lang="en-US" altLang="ko-KR" dirty="0">
              <a:solidFill>
                <a:schemeClr val="accent1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6" name="제목 7"/>
          <p:cNvSpPr txBox="1">
            <a:spLocks/>
          </p:cNvSpPr>
          <p:nvPr userDrawn="1"/>
        </p:nvSpPr>
        <p:spPr>
          <a:xfrm>
            <a:off x="448828" y="943955"/>
            <a:ext cx="9049186" cy="522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ko-KR"/>
            </a:defPPr>
            <a:lvl1pPr eaLnBrk="0" hangingPunct="0">
              <a:defRPr sz="2200">
                <a:latin typeface="+mn-ea"/>
                <a:ea typeface="+mn-ea"/>
                <a:cs typeface="+mj-cs"/>
              </a:defRPr>
            </a:lvl1pPr>
            <a:lvl2pPr eaLnBrk="0" hangingPunct="0">
              <a:defRPr sz="2200">
                <a:latin typeface="HY견고딕" pitchFamily="18" charset="-127"/>
                <a:ea typeface="HY견고딕" pitchFamily="18" charset="-127"/>
              </a:defRPr>
            </a:lvl2pPr>
            <a:lvl3pPr eaLnBrk="0" hangingPunct="0">
              <a:defRPr sz="2200">
                <a:latin typeface="HY견고딕" pitchFamily="18" charset="-127"/>
                <a:ea typeface="HY견고딕" pitchFamily="18" charset="-127"/>
              </a:defRPr>
            </a:lvl3pPr>
            <a:lvl4pPr eaLnBrk="0" hangingPunct="0">
              <a:defRPr sz="2200">
                <a:latin typeface="HY견고딕" pitchFamily="18" charset="-127"/>
                <a:ea typeface="HY견고딕" pitchFamily="18" charset="-127"/>
              </a:defRPr>
            </a:lvl4pPr>
            <a:lvl5pPr eaLnBrk="0" hangingPunct="0">
              <a:defRPr sz="2200">
                <a:latin typeface="HY견고딕" pitchFamily="18" charset="-127"/>
                <a:ea typeface="HY견고딕" pitchFamily="18" charset="-127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9pPr>
          </a:lstStyle>
          <a:p>
            <a:endParaRPr lang="en-US" altLang="ko-KR" sz="1600" dirty="0">
              <a:solidFill>
                <a:schemeClr val="accent1">
                  <a:lumMod val="75000"/>
                </a:schemeClr>
              </a:solidFill>
              <a:ea typeface="맑은 고딕" panose="020B0503020000020004" pitchFamily="50" charset="-127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4751756" y="6536378"/>
            <a:ext cx="3834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4DFD7F0-FEFD-46E0-B650-A742E203F074}" type="slidenum">
              <a:rPr lang="ko-KR" altLang="en-US" sz="12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‹#›</a:t>
            </a:fld>
            <a:endParaRPr lang="ko-KR" altLang="en-US" sz="1200" b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698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감사합니다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" y="2445"/>
            <a:ext cx="989849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4050606" y="3000539"/>
            <a:ext cx="1787669" cy="595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500" b="1" dirty="0" smtClean="0">
                <a:solidFill>
                  <a:srgbClr val="164194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감사합니</a:t>
            </a:r>
            <a:r>
              <a:rPr lang="ko-KR" altLang="en-US" sz="2500" b="1" dirty="0">
                <a:solidFill>
                  <a:srgbClr val="164194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</a:t>
            </a:r>
            <a:endParaRPr lang="en-US" altLang="ko-KR" sz="2500" dirty="0">
              <a:solidFill>
                <a:schemeClr val="tx1">
                  <a:lumMod val="50000"/>
                  <a:lumOff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1" y="640784"/>
            <a:ext cx="447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2510"/>
            <a:ext cx="9905999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9451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9" y="2445"/>
            <a:ext cx="98948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" y="640800"/>
            <a:ext cx="447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936" r:id="rId1"/>
    <p:sldLayoutId id="2147485937" r:id="rId2"/>
  </p:sldLayoutIdLst>
  <p:txStyles>
    <p:titleStyle>
      <a:lvl1pPr marL="514350" indent="-514350" algn="l" defTabSz="914400" rtl="0" eaLnBrk="1" latinLnBrk="1" hangingPunct="1">
        <a:spcBef>
          <a:spcPct val="0"/>
        </a:spcBef>
        <a:buFont typeface="+mj-lt"/>
        <a:buAutoNum type="romanUcPeriod"/>
        <a:defRPr sz="2400" b="1" kern="1200">
          <a:solidFill>
            <a:srgbClr val="003F9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7"/>
          <p:cNvSpPr txBox="1">
            <a:spLocks/>
          </p:cNvSpPr>
          <p:nvPr/>
        </p:nvSpPr>
        <p:spPr>
          <a:xfrm>
            <a:off x="223803" y="278650"/>
            <a:ext cx="3604072" cy="369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ko-KR"/>
            </a:defPPr>
            <a:lvl1pPr eaLnBrk="0" hangingPunct="0">
              <a:defRPr sz="2200">
                <a:latin typeface="+mn-ea"/>
                <a:ea typeface="+mn-ea"/>
                <a:cs typeface="+mj-cs"/>
              </a:defRPr>
            </a:lvl1pPr>
            <a:lvl2pPr eaLnBrk="0" hangingPunct="0">
              <a:defRPr sz="2200">
                <a:latin typeface="HY견고딕" pitchFamily="18" charset="-127"/>
                <a:ea typeface="HY견고딕" pitchFamily="18" charset="-127"/>
              </a:defRPr>
            </a:lvl2pPr>
            <a:lvl3pPr eaLnBrk="0" hangingPunct="0">
              <a:defRPr sz="2200">
                <a:latin typeface="HY견고딕" pitchFamily="18" charset="-127"/>
                <a:ea typeface="HY견고딕" pitchFamily="18" charset="-127"/>
              </a:defRPr>
            </a:lvl3pPr>
            <a:lvl4pPr eaLnBrk="0" hangingPunct="0">
              <a:defRPr sz="2200">
                <a:latin typeface="HY견고딕" pitchFamily="18" charset="-127"/>
                <a:ea typeface="HY견고딕" pitchFamily="18" charset="-127"/>
              </a:defRPr>
            </a:lvl4pPr>
            <a:lvl5pPr eaLnBrk="0" hangingPunct="0">
              <a:defRPr sz="2200">
                <a:latin typeface="HY견고딕" pitchFamily="18" charset="-127"/>
                <a:ea typeface="HY견고딕" pitchFamily="18" charset="-127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9pPr>
          </a:lstStyle>
          <a:p>
            <a:r>
              <a:rPr lang="ko-KR" altLang="en-US" sz="1800" dirty="0" smtClean="0"/>
              <a:t>제안 신청서</a:t>
            </a:r>
            <a:endParaRPr lang="en-US" altLang="ko-KR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227475" y="998730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제안 유형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887" y="1268760"/>
            <a:ext cx="784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dirty="0" smtClean="0">
                <a:latin typeface="+mn-ea"/>
                <a:ea typeface="+mn-ea"/>
                <a:sym typeface="Wingdings" panose="05000000000000000000" pitchFamily="2" charset="2"/>
              </a:rPr>
              <a:t>Track </a:t>
            </a:r>
            <a:r>
              <a:rPr lang="en-US" altLang="ko-KR" sz="1200" dirty="0" smtClean="0">
                <a:latin typeface="+mn-ea"/>
                <a:ea typeface="+mn-ea"/>
                <a:sym typeface="Wingdings" panose="05000000000000000000" pitchFamily="2" charset="2"/>
              </a:rPr>
              <a:t>Ⅲ</a:t>
            </a:r>
            <a:r>
              <a:rPr lang="en-US" altLang="ko-KR" sz="1200" dirty="0" smtClean="0">
                <a:latin typeface="+mn-ea"/>
                <a:ea typeface="+mn-ea"/>
                <a:sym typeface="Wingdings" panose="05000000000000000000" pitchFamily="2" charset="2"/>
              </a:rPr>
              <a:t>(</a:t>
            </a:r>
            <a:r>
              <a:rPr lang="ko-KR" altLang="en-US" sz="1200" dirty="0" smtClean="0">
                <a:latin typeface="+mn-ea"/>
                <a:ea typeface="+mn-ea"/>
                <a:sym typeface="Wingdings" panose="05000000000000000000" pitchFamily="2" charset="2"/>
              </a:rPr>
              <a:t>미래경쟁력 </a:t>
            </a:r>
            <a:r>
              <a:rPr lang="ko-KR" altLang="en-US" sz="1200" dirty="0" smtClean="0">
                <a:latin typeface="+mn-ea"/>
                <a:ea typeface="+mn-ea"/>
                <a:sym typeface="Wingdings" panose="05000000000000000000" pitchFamily="2" charset="2"/>
              </a:rPr>
              <a:t>확보에 기여할 수 있는 </a:t>
            </a:r>
            <a:r>
              <a:rPr lang="en-US" altLang="ko-KR" sz="1200" dirty="0" smtClean="0">
                <a:latin typeface="+mn-ea"/>
                <a:ea typeface="+mn-ea"/>
                <a:sym typeface="Wingdings" panose="05000000000000000000" pitchFamily="2" charset="2"/>
              </a:rPr>
              <a:t>New Business Idea)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7475" y="176381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제안 </a:t>
            </a:r>
            <a:r>
              <a:rPr lang="ko-KR" altLang="en-US" sz="1400" u="sng" dirty="0" err="1" smtClean="0">
                <a:solidFill>
                  <a:prstClr val="black"/>
                </a:solidFill>
                <a:latin typeface="+mn-ea"/>
                <a:ea typeface="+mn-ea"/>
              </a:rPr>
              <a:t>아이디어명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3742" y="2058565"/>
            <a:ext cx="161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err="1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아이디어명</a:t>
            </a: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7475" y="2631582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제안 배경 및 해결방법 </a:t>
            </a:r>
            <a:r>
              <a:rPr lang="en-US" altLang="ko-KR" sz="1400" u="sng" dirty="0" smtClean="0">
                <a:solidFill>
                  <a:prstClr val="black"/>
                </a:solidFill>
                <a:latin typeface="+mn-ea"/>
                <a:ea typeface="+mn-ea"/>
              </a:rPr>
              <a:t>(Problem &amp; Solution)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7150" y="2053774"/>
            <a:ext cx="829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‘…’</a:t>
            </a: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를 위한  </a:t>
            </a:r>
            <a:r>
              <a:rPr lang="en-US" altLang="ko-KR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OOO</a:t>
            </a: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 구축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27054" y="2957074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/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서비스의  현황 및 문제점을 인식하고 제안한 배경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8834" y="2943283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배경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17762" y="3344506"/>
            <a:ext cx="8292051" cy="1164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서비스의 핵심내용을 구체적으로 작성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- 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(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제품 및 서비스 개발 관련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)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기존 서비스와의 차별성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-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제품 ∙서비스 구현 기술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서비스 방법 등에 대해 작성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9542" y="3330715"/>
            <a:ext cx="118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해결방법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3345" y="441911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종래 기술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52924" y="4744602"/>
            <a:ext cx="8292051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(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있을 경우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)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종래에 개발되고 있는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혹은 시장에 나와있는 제품에 관한 정보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14704" y="4730811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내용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6229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7"/>
          <p:cNvSpPr txBox="1">
            <a:spLocks/>
          </p:cNvSpPr>
          <p:nvPr/>
        </p:nvSpPr>
        <p:spPr>
          <a:xfrm>
            <a:off x="223803" y="278650"/>
            <a:ext cx="3604072" cy="369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ko-KR"/>
            </a:defPPr>
            <a:lvl1pPr eaLnBrk="0" hangingPunct="0">
              <a:defRPr sz="2200">
                <a:latin typeface="+mn-ea"/>
                <a:ea typeface="+mn-ea"/>
                <a:cs typeface="+mj-cs"/>
              </a:defRPr>
            </a:lvl1pPr>
            <a:lvl2pPr eaLnBrk="0" hangingPunct="0">
              <a:defRPr sz="2200">
                <a:latin typeface="HY견고딕" pitchFamily="18" charset="-127"/>
                <a:ea typeface="HY견고딕" pitchFamily="18" charset="-127"/>
              </a:defRPr>
            </a:lvl2pPr>
            <a:lvl3pPr eaLnBrk="0" hangingPunct="0">
              <a:defRPr sz="2200">
                <a:latin typeface="HY견고딕" pitchFamily="18" charset="-127"/>
                <a:ea typeface="HY견고딕" pitchFamily="18" charset="-127"/>
              </a:defRPr>
            </a:lvl3pPr>
            <a:lvl4pPr eaLnBrk="0" hangingPunct="0">
              <a:defRPr sz="2200">
                <a:latin typeface="HY견고딕" pitchFamily="18" charset="-127"/>
                <a:ea typeface="HY견고딕" pitchFamily="18" charset="-127"/>
              </a:defRPr>
            </a:lvl4pPr>
            <a:lvl5pPr eaLnBrk="0" hangingPunct="0">
              <a:defRPr sz="2200">
                <a:latin typeface="HY견고딕" pitchFamily="18" charset="-127"/>
                <a:ea typeface="HY견고딕" pitchFamily="18" charset="-127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9pPr>
          </a:lstStyle>
          <a:p>
            <a:r>
              <a:rPr lang="ko-KR" altLang="en-US" sz="1800" dirty="0" smtClean="0"/>
              <a:t>제안 신청서</a:t>
            </a:r>
            <a:endParaRPr lang="en-US" altLang="ko-KR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227475" y="311396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제안 </a:t>
            </a:r>
            <a:r>
              <a:rPr lang="ko-KR" altLang="en-US" sz="1400" u="sng" smtClean="0">
                <a:solidFill>
                  <a:prstClr val="black"/>
                </a:solidFill>
                <a:latin typeface="+mn-ea"/>
                <a:ea typeface="+mn-ea"/>
              </a:rPr>
              <a:t>팀 </a:t>
            </a:r>
            <a:r>
              <a:rPr lang="en-US" altLang="ko-KR" sz="1400" u="sng" dirty="0" smtClean="0">
                <a:solidFill>
                  <a:prstClr val="black"/>
                </a:solidFill>
                <a:latin typeface="+mn-ea"/>
                <a:ea typeface="+mn-ea"/>
              </a:rPr>
              <a:t>R&amp;R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7625" y="3663414"/>
            <a:ext cx="7872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팀 리더 및 팀원 각각의 </a:t>
            </a:r>
            <a:r>
              <a:rPr lang="en-US" altLang="ko-KR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R&amp;R </a:t>
            </a:r>
            <a:r>
              <a:rPr lang="ko-KR" altLang="en-US" sz="1200" b="0" kern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정의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90877" y="3389341"/>
            <a:ext cx="786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제안 주제 및 팀 특성 반영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7505" y="3365053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제안 </a:t>
            </a:r>
            <a:r>
              <a:rPr lang="ko-KR" altLang="en-US" sz="1200" kern="0" dirty="0" err="1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팀명</a:t>
            </a: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7505" y="3652961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팀 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R&amp;R</a:t>
            </a:r>
            <a:r>
              <a:rPr lang="ko-KR" altLang="en-US" sz="1200" kern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 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204442"/>
              </p:ext>
            </p:extLst>
          </p:nvPr>
        </p:nvGraphicFramePr>
        <p:xfrm>
          <a:off x="407495" y="4059070"/>
          <a:ext cx="9154771" cy="13521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5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54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69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성명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소속회사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ko-KR" altLang="en-US" sz="1200" dirty="0" smtClean="0"/>
                        <a:t>부서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직급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역할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+mn-ea"/>
                          <a:ea typeface="+mn-ea"/>
                        </a:rPr>
                        <a:t>연락처</a:t>
                      </a:r>
                      <a:endParaRPr lang="en-US" altLang="ko-KR" sz="1100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이메일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11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1777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35041" y="1070211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기대 효과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02650" y="1395703"/>
            <a:ext cx="8292051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아이디어</a:t>
            </a:r>
            <a:r>
              <a:rPr lang="en-US" altLang="ko-KR" sz="1200" b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/</a:t>
            </a: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서비스의 활용 가능 분야</a:t>
            </a:r>
            <a:r>
              <a:rPr lang="en-US" altLang="ko-KR" sz="1200" b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활용 빈도</a:t>
            </a:r>
            <a:r>
              <a:rPr lang="en-US" altLang="ko-KR" sz="1200" b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중요성 등</a:t>
            </a:r>
            <a:endParaRPr lang="ko-KR" altLang="en-US" sz="1200" b="0" dirty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6400" y="1381912"/>
            <a:ext cx="1396260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활용 분야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 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0364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7"/>
          <p:cNvSpPr txBox="1">
            <a:spLocks/>
          </p:cNvSpPr>
          <p:nvPr/>
        </p:nvSpPr>
        <p:spPr>
          <a:xfrm>
            <a:off x="223803" y="278650"/>
            <a:ext cx="3604072" cy="369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ko-KR"/>
            </a:defPPr>
            <a:lvl1pPr eaLnBrk="0" hangingPunct="0">
              <a:defRPr sz="2200">
                <a:latin typeface="+mn-ea"/>
                <a:ea typeface="+mn-ea"/>
                <a:cs typeface="+mj-cs"/>
              </a:defRPr>
            </a:lvl1pPr>
            <a:lvl2pPr eaLnBrk="0" hangingPunct="0">
              <a:defRPr sz="2200">
                <a:latin typeface="HY견고딕" pitchFamily="18" charset="-127"/>
                <a:ea typeface="HY견고딕" pitchFamily="18" charset="-127"/>
              </a:defRPr>
            </a:lvl2pPr>
            <a:lvl3pPr eaLnBrk="0" hangingPunct="0">
              <a:defRPr sz="2200">
                <a:latin typeface="HY견고딕" pitchFamily="18" charset="-127"/>
                <a:ea typeface="HY견고딕" pitchFamily="18" charset="-127"/>
              </a:defRPr>
            </a:lvl3pPr>
            <a:lvl4pPr eaLnBrk="0" hangingPunct="0">
              <a:defRPr sz="2200">
                <a:latin typeface="HY견고딕" pitchFamily="18" charset="-127"/>
                <a:ea typeface="HY견고딕" pitchFamily="18" charset="-127"/>
              </a:defRPr>
            </a:lvl4pPr>
            <a:lvl5pPr eaLnBrk="0" hangingPunct="0">
              <a:defRPr sz="2200">
                <a:latin typeface="HY견고딕" pitchFamily="18" charset="-127"/>
                <a:ea typeface="HY견고딕" pitchFamily="18" charset="-127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9pPr>
          </a:lstStyle>
          <a:p>
            <a:r>
              <a:rPr lang="ko-KR" altLang="en-US" sz="1800" dirty="0" smtClean="0"/>
              <a:t>제안 신청서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예시</a:t>
            </a:r>
            <a:endParaRPr lang="en-US" altLang="ko-KR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227475" y="998730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제안 유형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887" y="1268760"/>
            <a:ext cx="7842493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smtClean="0">
                <a:latin typeface="+mn-ea"/>
                <a:ea typeface="+mn-ea"/>
              </a:rPr>
              <a:t>New Business Idea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7475" y="176381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제안 </a:t>
            </a:r>
            <a:r>
              <a:rPr lang="ko-KR" altLang="en-US" sz="1400" u="sng" dirty="0" err="1" smtClean="0">
                <a:solidFill>
                  <a:prstClr val="black"/>
                </a:solidFill>
                <a:latin typeface="+mn-ea"/>
                <a:ea typeface="+mn-ea"/>
              </a:rPr>
              <a:t>아이디어명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3742" y="2058565"/>
            <a:ext cx="161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err="1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아이디어명</a:t>
            </a: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7475" y="2631582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제안 배경 및 해결방법 </a:t>
            </a:r>
            <a:r>
              <a:rPr lang="en-US" altLang="ko-KR" sz="1400" u="sng" dirty="0" smtClean="0">
                <a:solidFill>
                  <a:prstClr val="black"/>
                </a:solidFill>
                <a:latin typeface="+mn-ea"/>
                <a:ea typeface="+mn-ea"/>
              </a:rPr>
              <a:t>(Problem &amp; Solution)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8834" y="2943283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배경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9542" y="3675355"/>
            <a:ext cx="118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해결방법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3345" y="441911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종래 기술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14704" y="4730811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내용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83475" y="2089307"/>
            <a:ext cx="829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미세먼지 등 외부 </a:t>
            </a:r>
            <a:r>
              <a:rPr lang="ko-KR" altLang="en-US" sz="1200" b="0" kern="0" dirty="0" err="1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오염물</a:t>
            </a: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 제거를 위한 </a:t>
            </a: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가정용 에어 </a:t>
            </a: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샤워 개발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27054" y="2932827"/>
            <a:ext cx="8292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최근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코로나 바이러스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미세먼지 등 오염 물질에 관한 사회적 이슈로 인해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에어드레서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공기청정기 등 위생 가전에 관한 관심이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높아지고 있음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17762" y="3664116"/>
            <a:ext cx="8292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err="1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클린룸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에어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샤워 시스템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에어커튼 혹은 </a:t>
            </a:r>
            <a:r>
              <a:rPr lang="ko-KR" altLang="en-US" sz="1200" b="0" dirty="0" err="1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에어건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 형태 중국 업체 외주 개발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52924" y="4747767"/>
            <a:ext cx="8292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퓨리움이라는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 기업에서 아파트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·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은행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·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호텔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·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병원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·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어린이집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 등 사람의 이동이 잦은 건물 출입구에 설치 가능한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초미세먼지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 에어 </a:t>
            </a:r>
            <a:r>
              <a:rPr lang="ko-KR" altLang="en-US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제거기 출시 </a:t>
            </a:r>
            <a:r>
              <a:rPr lang="en-US" altLang="ko-KR" sz="12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(2019)</a:t>
            </a:r>
          </a:p>
        </p:txBody>
      </p:sp>
    </p:spTree>
    <p:extLst>
      <p:ext uri="{BB962C8B-B14F-4D97-AF65-F5344CB8AC3E}">
        <p14:creationId xmlns:p14="http://schemas.microsoft.com/office/powerpoint/2010/main" val="357295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7"/>
          <p:cNvSpPr txBox="1">
            <a:spLocks/>
          </p:cNvSpPr>
          <p:nvPr/>
        </p:nvSpPr>
        <p:spPr>
          <a:xfrm>
            <a:off x="223803" y="278650"/>
            <a:ext cx="3604072" cy="369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ko-KR"/>
            </a:defPPr>
            <a:lvl1pPr eaLnBrk="0" hangingPunct="0">
              <a:defRPr sz="2200">
                <a:latin typeface="+mn-ea"/>
                <a:ea typeface="+mn-ea"/>
                <a:cs typeface="+mj-cs"/>
              </a:defRPr>
            </a:lvl1pPr>
            <a:lvl2pPr eaLnBrk="0" hangingPunct="0">
              <a:defRPr sz="2200">
                <a:latin typeface="HY견고딕" pitchFamily="18" charset="-127"/>
                <a:ea typeface="HY견고딕" pitchFamily="18" charset="-127"/>
              </a:defRPr>
            </a:lvl2pPr>
            <a:lvl3pPr eaLnBrk="0" hangingPunct="0">
              <a:defRPr sz="2200">
                <a:latin typeface="HY견고딕" pitchFamily="18" charset="-127"/>
                <a:ea typeface="HY견고딕" pitchFamily="18" charset="-127"/>
              </a:defRPr>
            </a:lvl3pPr>
            <a:lvl4pPr eaLnBrk="0" hangingPunct="0">
              <a:defRPr sz="2200">
                <a:latin typeface="HY견고딕" pitchFamily="18" charset="-127"/>
                <a:ea typeface="HY견고딕" pitchFamily="18" charset="-127"/>
              </a:defRPr>
            </a:lvl4pPr>
            <a:lvl5pPr eaLnBrk="0" hangingPunct="0">
              <a:defRPr sz="2200">
                <a:latin typeface="HY견고딕" pitchFamily="18" charset="-127"/>
                <a:ea typeface="HY견고딕" pitchFamily="18" charset="-127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200">
                <a:latin typeface="HY견고딕" pitchFamily="18" charset="-127"/>
                <a:ea typeface="HY견고딕" pitchFamily="18" charset="-127"/>
              </a:defRPr>
            </a:lvl9pPr>
          </a:lstStyle>
          <a:p>
            <a:r>
              <a:rPr lang="ko-KR" altLang="en-US" sz="1800" dirty="0" smtClean="0"/>
              <a:t>제안 신청서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예시</a:t>
            </a:r>
            <a:endParaRPr lang="en-US" altLang="ko-KR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227475" y="311396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제안 </a:t>
            </a:r>
            <a:r>
              <a:rPr lang="ko-KR" altLang="en-US" sz="1400" u="sng" smtClean="0">
                <a:solidFill>
                  <a:prstClr val="black"/>
                </a:solidFill>
                <a:latin typeface="+mn-ea"/>
                <a:ea typeface="+mn-ea"/>
              </a:rPr>
              <a:t>팀 </a:t>
            </a:r>
            <a:r>
              <a:rPr lang="en-US" altLang="ko-KR" sz="1400" u="sng" dirty="0" smtClean="0">
                <a:solidFill>
                  <a:prstClr val="black"/>
                </a:solidFill>
                <a:latin typeface="+mn-ea"/>
                <a:ea typeface="+mn-ea"/>
              </a:rPr>
              <a:t>R&amp;R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7625" y="3663414"/>
            <a:ext cx="7872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팀 리더 및 팀원 각각의 </a:t>
            </a:r>
            <a:r>
              <a:rPr lang="en-US" altLang="ko-KR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R&amp;R </a:t>
            </a:r>
            <a:r>
              <a:rPr lang="ko-KR" altLang="en-US" sz="1200" b="0" kern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정의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90877" y="3389341"/>
            <a:ext cx="786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제안 주제 및 팀 특성 반영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7505" y="3365053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제안 </a:t>
            </a:r>
            <a:r>
              <a:rPr lang="ko-KR" altLang="en-US" sz="1200" kern="0" dirty="0" err="1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팀명</a:t>
            </a: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7505" y="3652961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팀 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R&amp;R</a:t>
            </a:r>
            <a:r>
              <a:rPr lang="ko-KR" altLang="en-US" sz="1200" kern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 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085648"/>
              </p:ext>
            </p:extLst>
          </p:nvPr>
        </p:nvGraphicFramePr>
        <p:xfrm>
          <a:off x="407495" y="4059070"/>
          <a:ext cx="9154771" cy="13521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5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54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69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200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성명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소속회사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ko-KR" altLang="en-US" sz="1200" dirty="0" smtClean="0"/>
                        <a:t>부서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직급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역할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+mn-ea"/>
                          <a:ea typeface="+mn-ea"/>
                        </a:rPr>
                        <a:t>연락처</a:t>
                      </a:r>
                      <a:endParaRPr lang="en-US" altLang="ko-KR" sz="1100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이메일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11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홍길동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r>
                        <a:rPr lang="ko-KR" altLang="en-US" sz="105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홀딩스</a:t>
                      </a: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정보기획팀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사원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팀장</a:t>
                      </a:r>
                      <a:r>
                        <a:rPr lang="en-US" altLang="ko-KR" sz="105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 / </a:t>
                      </a:r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시장조사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홍길일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</a:pPr>
                      <a:r>
                        <a:rPr lang="ko-KR" altLang="en-US" sz="105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홀딩스</a:t>
                      </a: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정보기획팀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대리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시스템 개발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홍길이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한라대</a:t>
                      </a: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경영학과</a:t>
                      </a: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학생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Biz</a:t>
                      </a:r>
                      <a:r>
                        <a:rPr lang="ko-KR" altLang="en-US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모델 제시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ea"/>
                          <a:ea typeface="+mn-ea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1777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35041" y="106900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 smtClean="0">
                <a:solidFill>
                  <a:prstClr val="black"/>
                </a:solidFill>
                <a:latin typeface="+mn-ea"/>
                <a:ea typeface="+mn-ea"/>
              </a:rPr>
              <a:t>■ </a:t>
            </a:r>
            <a:r>
              <a:rPr lang="ko-KR" altLang="en-US" sz="1400" u="sng" dirty="0" smtClean="0">
                <a:solidFill>
                  <a:prstClr val="black"/>
                </a:solidFill>
                <a:latin typeface="+mn-ea"/>
                <a:ea typeface="+mn-ea"/>
              </a:rPr>
              <a:t>기대 효과</a:t>
            </a:r>
            <a:endParaRPr lang="en-US" altLang="ko-KR" sz="1400" b="0" u="sng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6400" y="1380701"/>
            <a:ext cx="1396260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활용 분야 </a:t>
            </a:r>
            <a:r>
              <a:rPr lang="en-US" altLang="ko-KR" sz="1200" kern="0" dirty="0" smtClean="0">
                <a:solidFill>
                  <a:srgbClr val="000000"/>
                </a:solidFill>
                <a:latin typeface="+mn-ea"/>
                <a:ea typeface="+mn-ea"/>
                <a:sym typeface="Wingdings" panose="05000000000000000000" pitchFamily="2" charset="2"/>
              </a:rPr>
              <a:t>: </a:t>
            </a:r>
            <a:endParaRPr lang="en-US" altLang="ko-KR" sz="1200" b="0" dirty="0" smtClean="0">
              <a:solidFill>
                <a:prstClr val="black"/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2650" y="1376777"/>
            <a:ext cx="7759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신종 코로나나 미세먼지로 고민이 많은 요즘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집에 들어갈 때나 차량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탑승시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 간단히 바깥에서 묻은 오염 물질을 제거하고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제거된 오염 물질을 깔끔하게 처리할 수 있는 제품이 나오면 기존 가정집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엘리베이터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차량용으로 팔거나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신규 건축하는 아파트나 신차 등에 미리 탑재해서 제공해도 고객들에게 좋은 반응을 얻을 수 있을 것 같습니다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  <a:sym typeface="Wingdings" panose="05000000000000000000" pitchFamily="2" charset="2"/>
              </a:rPr>
              <a:t>.</a:t>
            </a:r>
            <a:endParaRPr lang="en-US" altLang="ko-KR" sz="1200" b="0" dirty="0" smtClean="0">
              <a:solidFill>
                <a:schemeClr val="bg2">
                  <a:lumMod val="25000"/>
                </a:schemeClr>
              </a:solidFill>
              <a:latin typeface="+mn-ea"/>
              <a:ea typeface="+mn-ea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7126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86626</TotalTime>
  <Words>380</Words>
  <Application>Microsoft Office PowerPoint</Application>
  <PresentationFormat>A4 용지(210x297mm)</PresentationFormat>
  <Paragraphs>78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굴림</vt:lpstr>
      <vt:lpstr>맑은 고딕</vt:lpstr>
      <vt:lpstr>Arial</vt:lpstr>
      <vt:lpstr>Times</vt:lpstr>
      <vt:lpstr>Wingdings</vt:lpstr>
      <vt:lpstr>1_디자인 사용자 지정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BearingPoint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GDC Governance</dc:title>
  <dc:creator>Jongwoo Kim</dc:creator>
  <cp:lastModifiedBy>고성훈(SungHoon Ko)/매니저/Digital Innovation.Digital Transformation Support/(주)만도</cp:lastModifiedBy>
  <cp:revision>2228</cp:revision>
  <cp:lastPrinted>2016-02-23T13:25:57Z</cp:lastPrinted>
  <dcterms:created xsi:type="dcterms:W3CDTF">2000-11-16T18:47:01Z</dcterms:created>
  <dcterms:modified xsi:type="dcterms:W3CDTF">2022-06-10T03:02:53Z</dcterms:modified>
</cp:coreProperties>
</file>