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7" r:id="rId2"/>
    <p:sldId id="283" r:id="rId3"/>
    <p:sldId id="284" r:id="rId4"/>
  </p:sldIdLst>
  <p:sldSz cx="9144000" cy="6858000" type="screen4x3"/>
  <p:notesSz cx="6743700" cy="9875838"/>
  <p:embeddedFontLst>
    <p:embeddedFont>
      <p:font typeface="나눔고딕" panose="020B0600000101010101" charset="-127"/>
      <p:regular r:id="rId7"/>
      <p:bold r:id="rId8"/>
    </p:embeddedFont>
    <p:embeddedFont>
      <p:font typeface="맑은 고딕" panose="020B0503020000020004" pitchFamily="50" charset="-127"/>
      <p:regular r:id="rId9"/>
      <p:bold r:id="rId10"/>
    </p:embeddedFont>
    <p:embeddedFont>
      <p:font typeface="HY견고딕" panose="02030600000101010101" pitchFamily="18" charset="-127"/>
      <p:regular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434" userDrawn="1">
          <p15:clr>
            <a:srgbClr val="A4A3A4"/>
          </p15:clr>
        </p15:guide>
        <p15:guide id="6" orient="horz" pos="572" userDrawn="1">
          <p15:clr>
            <a:srgbClr val="A4A3A4"/>
          </p15:clr>
        </p15:guide>
        <p15:guide id="7" orient="horz" pos="3816" userDrawn="1">
          <p15:clr>
            <a:srgbClr val="A4A3A4"/>
          </p15:clr>
        </p15:guide>
        <p15:guide id="8" orient="horz" pos="1638" userDrawn="1">
          <p15:clr>
            <a:srgbClr val="A4A3A4"/>
          </p15:clr>
        </p15:guide>
        <p15:guide id="9" pos="2880" userDrawn="1">
          <p15:clr>
            <a:srgbClr val="A4A3A4"/>
          </p15:clr>
        </p15:guide>
        <p15:guide id="10" pos="5534" userDrawn="1">
          <p15:clr>
            <a:srgbClr val="A4A3A4"/>
          </p15:clr>
        </p15:guide>
        <p15:guide id="11" pos="230">
          <p15:clr>
            <a:srgbClr val="A4A3A4"/>
          </p15:clr>
        </p15:guide>
        <p15:guide id="12" pos="1542" userDrawn="1">
          <p15:clr>
            <a:srgbClr val="A4A3A4"/>
          </p15:clr>
        </p15:guide>
        <p15:guide id="13" pos="4173" userDrawn="1">
          <p15:clr>
            <a:srgbClr val="A4A3A4"/>
          </p15:clr>
        </p15:guide>
        <p15:guide id="14" pos="884" userDrawn="1">
          <p15:clr>
            <a:srgbClr val="A4A3A4"/>
          </p15:clr>
        </p15:guide>
        <p15:guide id="15" pos="4944" userDrawn="1">
          <p15:clr>
            <a:srgbClr val="A4A3A4"/>
          </p15:clr>
        </p15:guide>
        <p15:guide id="16" pos="12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1" userDrawn="1">
          <p15:clr>
            <a:srgbClr val="A4A3A4"/>
          </p15:clr>
        </p15:guide>
        <p15:guide id="2" pos="2125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B79C"/>
    <a:srgbClr val="A3A1A1"/>
    <a:srgbClr val="CFAA9E"/>
    <a:srgbClr val="D68189"/>
    <a:srgbClr val="274555"/>
    <a:srgbClr val="FEC9C9"/>
    <a:srgbClr val="8DBDF7"/>
    <a:srgbClr val="569CF0"/>
    <a:srgbClr val="1D314E"/>
    <a:srgbClr val="3D3C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6" autoAdjust="0"/>
    <p:restoredTop sz="86364" autoAdjust="0"/>
  </p:normalViewPr>
  <p:slideViewPr>
    <p:cSldViewPr snapToGrid="0">
      <p:cViewPr varScale="1">
        <p:scale>
          <a:sx n="116" d="100"/>
          <a:sy n="116" d="100"/>
        </p:scale>
        <p:origin x="1452" y="108"/>
      </p:cViewPr>
      <p:guideLst>
        <p:guide orient="horz" pos="2160"/>
        <p:guide orient="horz" pos="1185"/>
        <p:guide orient="horz" pos="278"/>
        <p:guide orient="horz" pos="867"/>
        <p:guide orient="horz" pos="1434"/>
        <p:guide orient="horz" pos="572"/>
        <p:guide orient="horz" pos="3816"/>
        <p:guide orient="horz" pos="1638"/>
        <p:guide pos="2880"/>
        <p:guide pos="5534"/>
        <p:guide pos="230"/>
        <p:guide pos="1542"/>
        <p:guide pos="4173"/>
        <p:guide pos="884"/>
        <p:guide pos="4944"/>
        <p:guide pos="12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11"/>
        <p:guide pos="2125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9871" y="1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80333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9871" y="9380333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9871" y="1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4875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844" tIns="45421" rIns="90844" bIns="4542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4371" y="4691024"/>
            <a:ext cx="5394960" cy="4444127"/>
          </a:xfrm>
          <a:prstGeom prst="rect">
            <a:avLst/>
          </a:prstGeom>
        </p:spPr>
        <p:txBody>
          <a:bodyPr vert="horz" lIns="90844" tIns="45421" rIns="90844" bIns="45421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9871" y="9380333"/>
            <a:ext cx="2922271" cy="493792"/>
          </a:xfrm>
          <a:prstGeom prst="rect">
            <a:avLst/>
          </a:prstGeom>
        </p:spPr>
        <p:txBody>
          <a:bodyPr vert="horz" lIns="90844" tIns="45421" rIns="90844" bIns="45421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8818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제목을 입력하세요</a:t>
            </a:r>
            <a:endParaRPr lang="en-US" altLang="ko-KR" dirty="0"/>
          </a:p>
          <a:p>
            <a:pPr lvl="0"/>
            <a:endParaRPr lang="ko-KR" altLang="en-US" dirty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/>
              <a:t>내용을 입력하십시오</a:t>
            </a:r>
            <a:r>
              <a:rPr lang="en-US" altLang="ko-KR"/>
              <a:t>.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2022-06-13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55879" y="2347436"/>
            <a:ext cx="8531511" cy="1969017"/>
          </a:xfrm>
        </p:spPr>
        <p:txBody>
          <a:bodyPr anchor="t">
            <a:normAutofit/>
          </a:bodyPr>
          <a:lstStyle/>
          <a:p>
            <a:pPr lvl="0" algn="r">
              <a:spcBef>
                <a:spcPts val="0"/>
              </a:spcBef>
            </a:pPr>
            <a:r>
              <a:rPr lang="en-US" altLang="ko-KR" sz="36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2022</a:t>
            </a:r>
            <a:r>
              <a:rPr lang="ko-KR" altLang="en-US" sz="36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학년도 </a:t>
            </a:r>
            <a:r>
              <a:rPr lang="ko-KR" altLang="en-US" sz="36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이수구분변경 신청 매뉴얼</a:t>
            </a:r>
            <a:r>
              <a:rPr lang="en-US" altLang="ko-KR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(</a:t>
            </a:r>
            <a:r>
              <a:rPr lang="ko-KR" altLang="en-US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학생용</a:t>
            </a:r>
            <a:r>
              <a:rPr lang="en-US" altLang="ko-KR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  <a:t>)</a:t>
            </a:r>
            <a:br>
              <a:rPr lang="en-US" altLang="ko-KR" sz="36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맑은 고딕"/>
                <a:ea typeface="맑은 고딕" panose="020B0503020000020004" pitchFamily="50" charset="-127"/>
                <a:cs typeface="+mn-cs"/>
              </a:rPr>
            </a:br>
            <a:endParaRPr lang="ko-KR" altLang="en-US" sz="3600" b="1" dirty="0"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맑은 고딕"/>
              <a:ea typeface="맑은 고딕" panose="020B0503020000020004" pitchFamily="50" charset="-127"/>
              <a:cs typeface="+mn-cs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801886"/>
            <a:ext cx="8406000" cy="0"/>
          </a:xfrm>
          <a:prstGeom prst="line">
            <a:avLst/>
          </a:prstGeom>
          <a:ln w="412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그림 16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5612" y="6350456"/>
            <a:ext cx="2085975" cy="3143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/ </a:t>
            </a:r>
            <a:r>
              <a:rPr lang="en-US" altLang="ko-KR" sz="800" spc="-3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322490" y="380995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800" dirty="0" smtClean="0"/>
              <a:t> [</a:t>
            </a:r>
            <a:r>
              <a:rPr lang="ko-KR" altLang="en-US" sz="1800" b="1" dirty="0" smtClean="0">
                <a:effectLst>
                  <a:outerShdw sx="0" sy="0">
                    <a:srgbClr val="000000"/>
                  </a:outerShdw>
                </a:effectLst>
              </a:rPr>
              <a:t>학사정보시스템 접속</a:t>
            </a:r>
            <a:r>
              <a:rPr lang="en-US" altLang="ko-KR" sz="1800" b="1" dirty="0" smtClean="0">
                <a:effectLst>
                  <a:outerShdw sx="0" sy="0">
                    <a:srgbClr val="000000"/>
                  </a:outerShdw>
                </a:effectLst>
              </a:rPr>
              <a:t>] </a:t>
            </a:r>
            <a:r>
              <a:rPr lang="ko-KR" altLang="en-US" sz="1800" b="1" dirty="0" smtClean="0">
                <a:effectLst>
                  <a:outerShdw sx="0" sy="0">
                    <a:srgbClr val="000000"/>
                  </a:outerShdw>
                </a:effectLst>
              </a:rPr>
              <a:t>학생서비스</a:t>
            </a:r>
            <a:r>
              <a:rPr lang="en-US" altLang="ko-KR" sz="1800" b="1" dirty="0" smtClean="0">
                <a:effectLst>
                  <a:outerShdw sx="0" sy="0">
                    <a:srgbClr val="000000"/>
                  </a:outerShdw>
                </a:effectLst>
              </a:rPr>
              <a:t>- </a:t>
            </a:r>
            <a:r>
              <a:rPr lang="ko-KR" altLang="en-US" sz="1800" b="1" dirty="0" smtClean="0">
                <a:effectLst>
                  <a:outerShdw sx="0" sy="0">
                    <a:srgbClr val="000000"/>
                  </a:outerShdw>
                </a:effectLst>
              </a:rPr>
              <a:t>이수구분변경신청 </a:t>
            </a:r>
            <a:endParaRPr lang="en-US" altLang="ko-KR" sz="1800" b="1" dirty="0">
              <a:effectLst>
                <a:outerShdw sx="0" sy="0">
                  <a:srgbClr val="000000"/>
                </a:outerShdw>
              </a:effectLst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76991" y="1129455"/>
            <a:ext cx="8181623" cy="519720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o-KR" altLang="ko-KR" sz="105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196" y="1580051"/>
            <a:ext cx="7782338" cy="4054629"/>
          </a:xfrm>
          <a:prstGeom prst="rect">
            <a:avLst/>
          </a:prstGeom>
        </p:spPr>
      </p:pic>
      <p:sp>
        <p:nvSpPr>
          <p:cNvPr id="4" name="직사각형 3"/>
          <p:cNvSpPr/>
          <p:nvPr/>
        </p:nvSpPr>
        <p:spPr>
          <a:xfrm>
            <a:off x="1036889" y="2405449"/>
            <a:ext cx="172995" cy="15651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꺾인 연결선 7"/>
          <p:cNvCxnSpPr>
            <a:stCxn id="4" idx="3"/>
          </p:cNvCxnSpPr>
          <p:nvPr/>
        </p:nvCxnSpPr>
        <p:spPr>
          <a:xfrm>
            <a:off x="1209884" y="2483709"/>
            <a:ext cx="3798721" cy="1123657"/>
          </a:xfrm>
          <a:prstGeom prst="bentConnector3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직사각형 26"/>
          <p:cNvSpPr/>
          <p:nvPr/>
        </p:nvSpPr>
        <p:spPr>
          <a:xfrm>
            <a:off x="5033043" y="3529106"/>
            <a:ext cx="2562243" cy="2273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4996692" y="3527040"/>
            <a:ext cx="224133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① 이수구분 변경신청 할 과목 체크 </a:t>
            </a:r>
            <a:r>
              <a:rPr lang="en-US" altLang="ko-KR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en-US" altLang="ko-KR" sz="900" b="1" dirty="0"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6296129" y="4417529"/>
            <a:ext cx="1883790" cy="2273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" name="직선 화살표 연결선 9"/>
          <p:cNvCxnSpPr>
            <a:endCxn id="29" idx="0"/>
          </p:cNvCxnSpPr>
          <p:nvPr/>
        </p:nvCxnSpPr>
        <p:spPr>
          <a:xfrm flipH="1">
            <a:off x="7238024" y="4088801"/>
            <a:ext cx="712496" cy="32872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/>
          <p:cNvSpPr/>
          <p:nvPr/>
        </p:nvSpPr>
        <p:spPr>
          <a:xfrm>
            <a:off x="6351024" y="4417529"/>
            <a:ext cx="163927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② 추가버튼 클릭</a:t>
            </a:r>
            <a:endParaRPr lang="en-US" altLang="ko-KR" sz="900" b="1" dirty="0"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3482917" y="4917298"/>
            <a:ext cx="1883790" cy="2273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>
            <a:off x="3588700" y="4921865"/>
            <a:ext cx="1639272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③ 이수구분 변경 강좌 생성</a:t>
            </a:r>
            <a:endParaRPr lang="en-US" altLang="ko-KR" sz="900" b="1" dirty="0"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0216" y="5157011"/>
            <a:ext cx="7702379" cy="398723"/>
          </a:xfrm>
          <a:prstGeom prst="rect">
            <a:avLst/>
          </a:prstGeom>
        </p:spPr>
      </p:pic>
      <p:cxnSp>
        <p:nvCxnSpPr>
          <p:cNvPr id="34" name="직선 화살표 연결선 33"/>
          <p:cNvCxnSpPr/>
          <p:nvPr/>
        </p:nvCxnSpPr>
        <p:spPr>
          <a:xfrm flipH="1">
            <a:off x="3963483" y="5157011"/>
            <a:ext cx="712496" cy="32872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2532057" y="1955237"/>
            <a:ext cx="499467" cy="2422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3878580" y="2420689"/>
            <a:ext cx="617220" cy="11378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1899985" y="1981876"/>
            <a:ext cx="192813" cy="115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1351345" y="1997116"/>
            <a:ext cx="192813" cy="115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>
            <a:off x="3629337" y="1543757"/>
            <a:ext cx="3045783" cy="24222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/>
          <p:cNvSpPr txBox="1"/>
          <p:nvPr/>
        </p:nvSpPr>
        <p:spPr>
          <a:xfrm>
            <a:off x="3741420" y="1572216"/>
            <a:ext cx="28803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※ </a:t>
            </a:r>
            <a:r>
              <a:rPr lang="ko-KR" altLang="en-US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단일전공</a:t>
            </a:r>
            <a:r>
              <a:rPr lang="en-US" altLang="ko-KR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700" b="1" dirty="0" err="1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주전공</a:t>
            </a:r>
            <a:r>
              <a:rPr lang="en-US" altLang="ko-KR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), </a:t>
            </a:r>
            <a:r>
              <a:rPr lang="ko-KR" altLang="en-US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복수전공 </a:t>
            </a:r>
            <a:r>
              <a:rPr lang="ko-KR" altLang="en-US" sz="700" b="1" dirty="0" err="1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클릭후</a:t>
            </a:r>
            <a:r>
              <a:rPr lang="ko-KR" altLang="en-US" sz="7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반드시 전공별 이수구분 신청</a:t>
            </a:r>
            <a:endParaRPr lang="en-US" altLang="ko-KR" sz="700" b="1" dirty="0">
              <a:solidFill>
                <a:srgbClr val="0070C0"/>
              </a:solidFill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 flipH="1">
            <a:off x="2913757" y="1605391"/>
            <a:ext cx="712496" cy="328728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493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직선 연결선 6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 </a:t>
            </a:r>
            <a:r>
              <a:rPr lang="en-US" altLang="ko-KR" sz="800" spc="-3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/ </a:t>
            </a:r>
            <a:r>
              <a:rPr lang="en-US" altLang="ko-KR" sz="800" spc="-3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2</a:t>
            </a:r>
            <a:endParaRPr lang="en-US" altLang="ko-KR" sz="800" spc="-30" dirty="0">
              <a:solidFill>
                <a:schemeClr val="tx1">
                  <a:lumMod val="95000"/>
                  <a:lumOff val="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322490" y="380995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800" dirty="0"/>
              <a:t> [</a:t>
            </a:r>
            <a:r>
              <a:rPr lang="ko-KR" altLang="en-US" sz="1800" b="1" dirty="0">
                <a:effectLst>
                  <a:outerShdw sx="0" sy="0">
                    <a:srgbClr val="000000"/>
                  </a:outerShdw>
                </a:effectLst>
              </a:rPr>
              <a:t>학사정보시스템 접속</a:t>
            </a:r>
            <a:r>
              <a:rPr lang="en-US" altLang="ko-KR" sz="1800" b="1" dirty="0">
                <a:effectLst>
                  <a:outerShdw sx="0" sy="0">
                    <a:srgbClr val="000000"/>
                  </a:outerShdw>
                </a:effectLst>
              </a:rPr>
              <a:t>] </a:t>
            </a:r>
            <a:r>
              <a:rPr lang="ko-KR" altLang="en-US" sz="1800" b="1" dirty="0">
                <a:effectLst>
                  <a:outerShdw sx="0" sy="0">
                    <a:srgbClr val="000000"/>
                  </a:outerShdw>
                </a:effectLst>
              </a:rPr>
              <a:t>학생서비스</a:t>
            </a:r>
            <a:r>
              <a:rPr lang="en-US" altLang="ko-KR" sz="1800" b="1" dirty="0">
                <a:effectLst>
                  <a:outerShdw sx="0" sy="0">
                    <a:srgbClr val="000000"/>
                  </a:outerShdw>
                </a:effectLst>
              </a:rPr>
              <a:t>- </a:t>
            </a:r>
            <a:r>
              <a:rPr lang="ko-KR" altLang="en-US" sz="1800" b="1" dirty="0">
                <a:effectLst>
                  <a:outerShdw sx="0" sy="0">
                    <a:srgbClr val="000000"/>
                  </a:outerShdw>
                </a:effectLst>
              </a:rPr>
              <a:t>이수구분변경신청 </a:t>
            </a:r>
            <a:endParaRPr lang="en-US" altLang="ko-KR" sz="1800" b="1" dirty="0">
              <a:effectLst>
                <a:outerShdw sx="0" sy="0">
                  <a:srgbClr val="000000"/>
                </a:outerShdw>
              </a:effectLst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76991" y="1129455"/>
            <a:ext cx="8181623" cy="5197203"/>
          </a:xfrm>
          <a:prstGeom prst="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ko-KR" altLang="ko-KR" sz="1050" dirty="0">
              <a:solidFill>
                <a:schemeClr val="tx1"/>
              </a:solidFill>
              <a:latin typeface="+mn-ea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196" y="1580051"/>
            <a:ext cx="7782338" cy="405462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612" y="3979000"/>
            <a:ext cx="7702379" cy="398723"/>
          </a:xfrm>
          <a:prstGeom prst="rect">
            <a:avLst/>
          </a:prstGeom>
        </p:spPr>
      </p:pic>
      <p:sp>
        <p:nvSpPr>
          <p:cNvPr id="35" name="직사각형 34"/>
          <p:cNvSpPr/>
          <p:nvPr/>
        </p:nvSpPr>
        <p:spPr>
          <a:xfrm>
            <a:off x="5741773" y="1983831"/>
            <a:ext cx="2660822" cy="2273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직사각형 35"/>
          <p:cNvSpPr/>
          <p:nvPr/>
        </p:nvSpPr>
        <p:spPr>
          <a:xfrm>
            <a:off x="5774725" y="1988398"/>
            <a:ext cx="253856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⑤ 저장버튼 클릭  → 이수구분 변경신청 완료</a:t>
            </a:r>
            <a:endParaRPr lang="en-US" altLang="ko-KR" sz="900" b="1" dirty="0"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19" name="직선 화살표 연결선 18"/>
          <p:cNvCxnSpPr/>
          <p:nvPr/>
        </p:nvCxnSpPr>
        <p:spPr>
          <a:xfrm flipV="1">
            <a:off x="7381103" y="1754659"/>
            <a:ext cx="271848" cy="22917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7079" y="4933537"/>
            <a:ext cx="3930758" cy="1071535"/>
          </a:xfrm>
          <a:prstGeom prst="rect">
            <a:avLst/>
          </a:prstGeom>
        </p:spPr>
      </p:pic>
      <p:sp>
        <p:nvSpPr>
          <p:cNvPr id="25" name="직사각형 24"/>
          <p:cNvSpPr/>
          <p:nvPr/>
        </p:nvSpPr>
        <p:spPr>
          <a:xfrm>
            <a:off x="3917079" y="4566403"/>
            <a:ext cx="4485516" cy="227348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>
            <a:off x="3950031" y="4570970"/>
            <a:ext cx="4452563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④ 변경이수구분  → </a:t>
            </a:r>
            <a:r>
              <a:rPr lang="ko-KR" altLang="en-US" sz="900" b="1" dirty="0" err="1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입학년도</a:t>
            </a:r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 이후 개설된 이수구분 선택 </a:t>
            </a:r>
            <a:r>
              <a:rPr lang="en-US" altLang="ko-KR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아래 팝업 화면에서 선택</a:t>
            </a:r>
            <a:r>
              <a:rPr lang="en-US" altLang="ko-KR" sz="900" b="1" dirty="0" smtClean="0"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endParaRPr lang="en-US" altLang="ko-KR" sz="900" b="1" dirty="0"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31" name="직선 화살표 연결선 30"/>
          <p:cNvCxnSpPr/>
          <p:nvPr/>
        </p:nvCxnSpPr>
        <p:spPr>
          <a:xfrm flipV="1">
            <a:off x="6050692" y="4325545"/>
            <a:ext cx="271848" cy="22917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3878580" y="2420689"/>
            <a:ext cx="617220" cy="11378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1899985" y="1981876"/>
            <a:ext cx="192813" cy="115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351345" y="1997116"/>
            <a:ext cx="192813" cy="1156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3863739" y="3128164"/>
            <a:ext cx="4485516" cy="634321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3853105" y="3131357"/>
            <a:ext cx="44525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※</a:t>
            </a:r>
            <a:r>
              <a:rPr lang="ko-KR" altLang="en-US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유의사항</a:t>
            </a:r>
            <a:endParaRPr lang="en-US" altLang="ko-KR" sz="900" b="1" dirty="0" smtClean="0">
              <a:solidFill>
                <a:srgbClr val="0070C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900" b="1" dirty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가</a:t>
            </a:r>
            <a:r>
              <a:rPr lang="en-US" altLang="ko-KR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.  </a:t>
            </a:r>
            <a:r>
              <a:rPr lang="ko-KR" altLang="en-US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상태에 신청일 경우</a:t>
            </a:r>
            <a:r>
              <a:rPr lang="en-US" altLang="ko-KR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이수구분 변경 수정이 가능</a:t>
            </a:r>
            <a:r>
              <a:rPr lang="en-US" altLang="ko-KR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900" b="1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신청한 과목 삭제 후</a:t>
            </a:r>
            <a:endParaRPr lang="en-US" altLang="ko-KR" sz="900" b="1" dirty="0" smtClean="0">
              <a:solidFill>
                <a:srgbClr val="0070C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r>
              <a:rPr lang="en-US" altLang="ko-KR" sz="900" b="1" dirty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     </a:t>
            </a:r>
            <a:r>
              <a:rPr lang="ko-KR" altLang="en-US" sz="900" b="1" dirty="0" err="1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재신청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</a:p>
          <a:p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나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.  </a:t>
            </a:r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상태가 검토일 경우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: </a:t>
            </a:r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학부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(</a:t>
            </a:r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과</a:t>
            </a:r>
            <a:r>
              <a:rPr lang="en-US" altLang="ko-KR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)</a:t>
            </a:r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장님께 반려 </a:t>
            </a:r>
            <a:r>
              <a:rPr lang="ko-KR" altLang="en-US" sz="900" b="1" dirty="0" err="1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요청후</a:t>
            </a:r>
            <a:r>
              <a:rPr lang="ko-KR" altLang="en-US" sz="900" b="1" dirty="0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ko-KR" altLang="en-US" sz="900" b="1" dirty="0" err="1" smtClean="0">
                <a:solidFill>
                  <a:srgbClr val="0070C0"/>
                </a:solidFill>
                <a:effectLst>
                  <a:outerShdw sx="0" sy="0">
                    <a:srgbClr val="000000"/>
                  </a:outerShdw>
                </a:effectLst>
                <a:latin typeface="HY견고딕" panose="02030600000101010101" pitchFamily="18" charset="-127"/>
                <a:ea typeface="HY견고딕" panose="02030600000101010101" pitchFamily="18" charset="-127"/>
              </a:rPr>
              <a:t>재신청</a:t>
            </a:r>
            <a:endParaRPr lang="en-US" altLang="ko-KR" sz="900" b="1" dirty="0">
              <a:solidFill>
                <a:srgbClr val="0070C0"/>
              </a:solidFill>
              <a:effectLst>
                <a:outerShdw sx="0" sy="0">
                  <a:srgbClr val="000000"/>
                </a:outerShdw>
              </a:effectLs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 flipH="1">
            <a:off x="2092798" y="3762485"/>
            <a:ext cx="2715422" cy="504715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00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solidFill>
            <a:schemeClr val="accent2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4770</TotalTime>
  <Words>113</Words>
  <Application>Microsoft Office PowerPoint</Application>
  <PresentationFormat>화면 슬라이드 쇼(4:3)</PresentationFormat>
  <Paragraphs>16</Paragraphs>
  <Slides>3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나눔고딕</vt:lpstr>
      <vt:lpstr>Arial</vt:lpstr>
      <vt:lpstr>Wingdings</vt:lpstr>
      <vt:lpstr>맑은 고딕</vt:lpstr>
      <vt:lpstr>HY견고딕</vt:lpstr>
      <vt:lpstr>Office 테마</vt:lpstr>
      <vt:lpstr>2022학년도 이수구분변경 신청 매뉴얼(학생용) </vt:lpstr>
      <vt:lpstr> [학사정보시스템 접속] 학생서비스- 이수구분변경신청 </vt:lpstr>
      <vt:lpstr> [학사정보시스템 접속] 학생서비스- 이수구분변경신청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171</cp:revision>
  <cp:lastPrinted>2021-06-29T07:44:29Z</cp:lastPrinted>
  <dcterms:created xsi:type="dcterms:W3CDTF">2011-08-24T01:05:33Z</dcterms:created>
  <dcterms:modified xsi:type="dcterms:W3CDTF">2022-06-13T07:42:44Z</dcterms:modified>
</cp:coreProperties>
</file>